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2274" y="-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EA20E1-C499-0447-B643-5A8CF303861A}" type="datetimeFigureOut">
              <a:rPr lang="en-US" altLang="zh-CN" smtClean="0"/>
              <a:t>8/22/2016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82EC7-E91B-9D4F-8F16-86DF5D18E40D}" type="slidenum">
              <a:rPr lang="en-US" altLang="zh-CN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314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zh-CN" altLang="en-US" dirty="0" smtClean="0"/>
              <a:t>水墨挥洒丹青摹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江山千</a:t>
            </a:r>
            <a:r>
              <a:rPr lang="zh-CN" altLang="en-US" smtClean="0"/>
              <a:t>里入卷轴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30484" r="1" b="7098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99710" y="3912963"/>
            <a:ext cx="21776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200" b="1" dirty="0" smtClean="0"/>
              <a:t>水墨挥洒丹青摹</a:t>
            </a:r>
          </a:p>
          <a:p>
            <a:endParaRPr kumimoji="1" lang="zh-CN" altLang="en-US" sz="2200" b="1" dirty="0"/>
          </a:p>
          <a:p>
            <a:endParaRPr kumimoji="1" lang="zh-CN" altLang="en-US" sz="2200" b="1" dirty="0" smtClean="0"/>
          </a:p>
          <a:p>
            <a:r>
              <a:rPr kumimoji="1" lang="zh-CN" altLang="en-US" sz="2200" b="1" dirty="0" smtClean="0"/>
              <a:t>千里江山入卷轴</a:t>
            </a:r>
            <a:endParaRPr kumimoji="1" lang="zh-CN" altLang="en-US" sz="2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28904" y="1327739"/>
            <a:ext cx="3692774" cy="3360839"/>
          </a:xfrm>
        </p:spPr>
        <p:txBody>
          <a:bodyPr/>
          <a:lstStyle/>
          <a:p>
            <a:r>
              <a:rPr lang="zh-CN" altLang="en-US" dirty="0" smtClean="0"/>
              <a:t>   黄鹤楼送孟        </a:t>
            </a:r>
          </a:p>
          <a:p>
            <a:r>
              <a:rPr lang="zh-CN" altLang="en-US" dirty="0" smtClean="0"/>
              <a:t>   浩然之广陵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75991" y="2696971"/>
            <a:ext cx="4024708" cy="3568297"/>
          </a:xfrm>
        </p:spPr>
        <p:txBody>
          <a:bodyPr anchor="ctr"/>
          <a:lstStyle/>
          <a:p>
            <a:r>
              <a:rPr lang="zh-CN" altLang="en-US" dirty="0" smtClean="0"/>
              <a:t>一、故人西辞黄鹤楼</a:t>
            </a:r>
          </a:p>
          <a:p>
            <a:r>
              <a:rPr lang="zh-CN" altLang="en-US" dirty="0"/>
              <a:t>二</a:t>
            </a:r>
            <a:r>
              <a:rPr lang="zh-CN" altLang="en-US" dirty="0" smtClean="0"/>
              <a:t>、烟花三月下扬州</a:t>
            </a:r>
          </a:p>
          <a:p>
            <a:r>
              <a:rPr lang="zh-CN" altLang="en-US" dirty="0" smtClean="0"/>
              <a:t>三、孤帆远影碧空尽</a:t>
            </a:r>
          </a:p>
          <a:p>
            <a:r>
              <a:rPr lang="zh-CN" altLang="en-US" dirty="0" smtClean="0"/>
              <a:t>四、惟见长江空际流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38" r="-938" b="4255"/>
          <a:stretch/>
        </p:blipFill>
        <p:spPr>
          <a:xfrm>
            <a:off x="-7257" y="0"/>
            <a:ext cx="12300072" cy="6858000"/>
          </a:xfrm>
        </p:spPr>
      </p:pic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3208" y="1825626"/>
            <a:ext cx="3191346" cy="3878058"/>
          </a:xfrm>
        </p:spPr>
        <p:txBody>
          <a:bodyPr/>
          <a:lstStyle/>
          <a:p>
            <a:r>
              <a:rPr lang="zh-CN" altLang="en-US" dirty="0" smtClean="0"/>
              <a:t>                                                        </a:t>
            </a:r>
          </a:p>
          <a:p>
            <a:pPr marL="0" indent="0">
              <a:buNone/>
            </a:pPr>
            <a:r>
              <a:rPr lang="zh-CN" altLang="en-US" dirty="0" smtClean="0"/>
              <a:t>                </a:t>
            </a:r>
            <a:r>
              <a:rPr lang="zh-CN" altLang="en-US" sz="4200" b="1" dirty="0" smtClean="0"/>
              <a:t>语</a:t>
            </a:r>
          </a:p>
          <a:p>
            <a:pPr marL="0" indent="0">
              <a:buNone/>
            </a:pPr>
            <a:r>
              <a:rPr lang="zh-CN" altLang="en-US" sz="4200" b="1" dirty="0"/>
              <a:t> </a:t>
            </a:r>
            <a:r>
              <a:rPr lang="zh-CN" altLang="en-US" sz="4200" b="1" dirty="0" smtClean="0"/>
              <a:t>                                </a:t>
            </a:r>
            <a:r>
              <a:rPr lang="zh-CN" altLang="en-US" sz="1800" b="1" dirty="0" smtClean="0"/>
              <a:t>有朋自远方来不亦乐乎</a:t>
            </a:r>
          </a:p>
          <a:p>
            <a:pPr marL="0" indent="0">
              <a:buNone/>
            </a:pPr>
            <a:endParaRPr lang="zh-CN" altLang="en-US" sz="1800" b="1" dirty="0"/>
          </a:p>
          <a:p>
            <a:pPr marL="0" indent="0">
              <a:buNone/>
            </a:pPr>
            <a:r>
              <a:rPr lang="zh-CN" altLang="en-US" sz="1800" b="1" dirty="0" smtClean="0"/>
              <a:t>温故而知新；择其善者而从之，其不善者而改之</a:t>
            </a:r>
          </a:p>
          <a:p>
            <a:pPr marL="0" indent="0">
              <a:buNone/>
            </a:pPr>
            <a:endParaRPr lang="zh-CN" altLang="en-US" sz="1800" b="1" dirty="0"/>
          </a:p>
          <a:p>
            <a:pPr marL="0" indent="0">
              <a:buNone/>
            </a:pPr>
            <a:endParaRPr lang="zh-CN" altLang="en-US" sz="1800" b="1" dirty="0" smtClean="0"/>
          </a:p>
          <a:p>
            <a:pPr marL="0" indent="0">
              <a:buNone/>
            </a:pPr>
            <a:endParaRPr lang="zh-CN" altLang="en-US" sz="1800" b="1" dirty="0"/>
          </a:p>
          <a:p>
            <a:pPr marL="0" indent="0">
              <a:buNone/>
            </a:pPr>
            <a:endParaRPr lang="zh-CN" altLang="en-US" sz="1800" b="1" dirty="0" smtClean="0"/>
          </a:p>
          <a:p>
            <a:pPr marL="0" indent="0">
              <a:buNone/>
            </a:pPr>
            <a:endParaRPr lang="zh-CN" altLang="en-US" sz="4200" b="1" dirty="0"/>
          </a:p>
        </p:txBody>
      </p:sp>
      <p:sp>
        <p:nvSpPr>
          <p:cNvPr id="6" name="可选过程 5"/>
          <p:cNvSpPr/>
          <p:nvPr/>
        </p:nvSpPr>
        <p:spPr>
          <a:xfrm>
            <a:off x="818899" y="1825624"/>
            <a:ext cx="1068319" cy="71791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4700" dirty="0" smtClean="0">
                <a:solidFill>
                  <a:schemeClr val="tx1"/>
                </a:solidFill>
              </a:rPr>
              <a:t>论</a:t>
            </a:r>
            <a:endParaRPr kumimoji="1" lang="zh-CN" altLang="en-US" sz="4700" dirty="0">
              <a:solidFill>
                <a:schemeClr val="tx1"/>
              </a:solidFill>
            </a:endParaRPr>
          </a:p>
        </p:txBody>
      </p:sp>
      <p:cxnSp>
        <p:nvCxnSpPr>
          <p:cNvPr id="39" name="直线箭头连接符 38"/>
          <p:cNvCxnSpPr/>
          <p:nvPr/>
        </p:nvCxnSpPr>
        <p:spPr>
          <a:xfrm flipV="1">
            <a:off x="543208" y="4059380"/>
            <a:ext cx="3191346" cy="2089"/>
          </a:xfrm>
          <a:prstGeom prst="straightConnector1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直线箭头连接符 47"/>
          <p:cNvCxnSpPr/>
          <p:nvPr/>
        </p:nvCxnSpPr>
        <p:spPr>
          <a:xfrm flipV="1">
            <a:off x="543208" y="5173579"/>
            <a:ext cx="5231950" cy="40105"/>
          </a:xfrm>
          <a:prstGeom prst="straightConnector1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4255" b="4255"/>
          <a:stretch/>
        </p:blipFill>
        <p:spPr>
          <a:xfrm>
            <a:off x="0" y="0"/>
            <a:ext cx="13050100" cy="6858000"/>
          </a:xfrm>
        </p:spPr>
      </p:pic>
      <p:sp>
        <p:nvSpPr>
          <p:cNvPr id="6" name="横卷形 5"/>
          <p:cNvSpPr/>
          <p:nvPr/>
        </p:nvSpPr>
        <p:spPr>
          <a:xfrm>
            <a:off x="3868226" y="2227276"/>
            <a:ext cx="6096000" cy="1413044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5200" b="1" dirty="0" smtClean="0"/>
              <a:t>两只黄鹂鸣翠柳</a:t>
            </a:r>
            <a:endParaRPr kumimoji="1" lang="zh-CN" altLang="en-US" sz="5200" b="1" dirty="0"/>
          </a:p>
        </p:txBody>
      </p:sp>
      <p:sp>
        <p:nvSpPr>
          <p:cNvPr id="8" name="横卷形 7"/>
          <p:cNvSpPr/>
          <p:nvPr/>
        </p:nvSpPr>
        <p:spPr>
          <a:xfrm>
            <a:off x="6954101" y="3710974"/>
            <a:ext cx="6095999" cy="1538186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sz="5200" b="1" dirty="0" smtClean="0">
                <a:solidFill>
                  <a:schemeClr val="tx1"/>
                </a:solidFill>
              </a:rPr>
              <a:t>一行白鹭上青天</a:t>
            </a:r>
            <a:endParaRPr kumimoji="1" lang="zh-CN" altLang="en-US" sz="5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192" y="1"/>
            <a:ext cx="12242192" cy="6857999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 flipH="1">
            <a:off x="6070904" y="3710402"/>
            <a:ext cx="2125579" cy="212557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古道西风瘦马</a:t>
            </a:r>
            <a:endParaRPr kumimoji="1" lang="zh-CN" altLang="en-US" dirty="0"/>
          </a:p>
        </p:txBody>
      </p:sp>
      <p:sp>
        <p:nvSpPr>
          <p:cNvPr id="14" name="椭圆 13"/>
          <p:cNvSpPr/>
          <p:nvPr/>
        </p:nvSpPr>
        <p:spPr>
          <a:xfrm>
            <a:off x="9784178" y="2457538"/>
            <a:ext cx="2505728" cy="2505728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夕阳西下，</a:t>
            </a:r>
          </a:p>
          <a:p>
            <a:pPr algn="ctr"/>
            <a:r>
              <a:rPr kumimoji="1" lang="zh-CN" altLang="en-US" dirty="0" smtClean="0"/>
              <a:t>断肠人在天涯</a:t>
            </a:r>
            <a:endParaRPr kumimoji="1"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7422779" y="1438998"/>
            <a:ext cx="1990002" cy="199000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小桥流水人家</a:t>
            </a:r>
            <a:endParaRPr kumimoji="1"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4172014" y="1863228"/>
            <a:ext cx="1733115" cy="173311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枯藤老树昏鸦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5326" b="5325"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3" name="六边形 2"/>
          <p:cNvSpPr/>
          <p:nvPr/>
        </p:nvSpPr>
        <p:spPr>
          <a:xfrm>
            <a:off x="3483844" y="2117024"/>
            <a:ext cx="1806353" cy="1560690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六边形 3"/>
          <p:cNvSpPr/>
          <p:nvPr/>
        </p:nvSpPr>
        <p:spPr>
          <a:xfrm>
            <a:off x="5290197" y="1279357"/>
            <a:ext cx="1619606" cy="1399340"/>
          </a:xfrm>
          <a:prstGeom prst="hex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六边形 4"/>
          <p:cNvSpPr/>
          <p:nvPr/>
        </p:nvSpPr>
        <p:spPr>
          <a:xfrm>
            <a:off x="7235893" y="2535767"/>
            <a:ext cx="2578435" cy="2227768"/>
          </a:xfrm>
          <a:prstGeom prst="hexag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dirty="0" smtClean="0"/>
              <a:t>墙角数枝梅</a:t>
            </a:r>
          </a:p>
          <a:p>
            <a:pPr algn="ctr"/>
            <a:r>
              <a:rPr kumimoji="1" lang="zh-CN" altLang="en-US" dirty="0" smtClean="0"/>
              <a:t>凌寒独自开</a:t>
            </a:r>
          </a:p>
          <a:p>
            <a:pPr algn="ctr"/>
            <a:r>
              <a:rPr kumimoji="1" lang="zh-CN" altLang="en-US" dirty="0" smtClean="0"/>
              <a:t>遥知不是雪</a:t>
            </a:r>
          </a:p>
          <a:p>
            <a:pPr algn="ctr"/>
            <a:r>
              <a:rPr kumimoji="1" lang="zh-CN" altLang="en-US" dirty="0" smtClean="0"/>
              <a:t>为有暗香来</a:t>
            </a:r>
            <a:endParaRPr kumimoji="1" lang="zh-CN" altLang="en-US" dirty="0"/>
          </a:p>
        </p:txBody>
      </p:sp>
      <p:sp>
        <p:nvSpPr>
          <p:cNvPr id="6" name="六边形 5"/>
          <p:cNvSpPr/>
          <p:nvPr/>
        </p:nvSpPr>
        <p:spPr>
          <a:xfrm>
            <a:off x="5290197" y="3300484"/>
            <a:ext cx="1804956" cy="1559482"/>
          </a:xfrm>
          <a:prstGeom prst="hexagon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4762" t="5629" b="7861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cxnSp>
        <p:nvCxnSpPr>
          <p:cNvPr id="3" name="直线箭头连接符 2"/>
          <p:cNvCxnSpPr/>
          <p:nvPr/>
        </p:nvCxnSpPr>
        <p:spPr>
          <a:xfrm flipV="1">
            <a:off x="1323474" y="4170947"/>
            <a:ext cx="9504947" cy="40107"/>
          </a:xfrm>
          <a:prstGeom prst="straightConnector1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直线箭头连接符 7"/>
          <p:cNvCxnSpPr/>
          <p:nvPr/>
        </p:nvCxnSpPr>
        <p:spPr>
          <a:xfrm flipH="1">
            <a:off x="5374105" y="4211054"/>
            <a:ext cx="1" cy="17245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线箭头连接符 25"/>
          <p:cNvCxnSpPr/>
          <p:nvPr/>
        </p:nvCxnSpPr>
        <p:spPr>
          <a:xfrm flipH="1" flipV="1">
            <a:off x="3449053" y="3128211"/>
            <a:ext cx="40105" cy="10828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直线箭头连接符 35"/>
          <p:cNvCxnSpPr/>
          <p:nvPr/>
        </p:nvCxnSpPr>
        <p:spPr>
          <a:xfrm flipV="1">
            <a:off x="7178842" y="2446421"/>
            <a:ext cx="1" cy="17646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直线箭头连接符 42"/>
          <p:cNvCxnSpPr/>
          <p:nvPr/>
        </p:nvCxnSpPr>
        <p:spPr>
          <a:xfrm flipH="1">
            <a:off x="9665368" y="4170947"/>
            <a:ext cx="1" cy="12031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2165686" y="1960104"/>
            <a:ext cx="761387" cy="186204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zh-CN" altLang="en-US" sz="2300" b="1" dirty="0" smtClean="0"/>
              <a:t>一去二三里</a:t>
            </a:r>
            <a:endParaRPr kumimoji="1" lang="zh-CN" altLang="en-US" sz="2300" b="1" dirty="0"/>
          </a:p>
        </p:txBody>
      </p:sp>
      <p:sp>
        <p:nvSpPr>
          <p:cNvPr id="50" name="文本框 49"/>
          <p:cNvSpPr txBox="1"/>
          <p:nvPr/>
        </p:nvSpPr>
        <p:spPr>
          <a:xfrm>
            <a:off x="4371475" y="4849500"/>
            <a:ext cx="400073" cy="147732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zh-CN" altLang="en-US" dirty="0" smtClean="0"/>
              <a:t>亭台六七座</a:t>
            </a:r>
            <a:endParaRPr kumimoji="1"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5855367" y="1278315"/>
            <a:ext cx="520759" cy="147732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zh-CN" altLang="en-US" dirty="0" smtClean="0"/>
              <a:t>烟村四五家</a:t>
            </a:r>
            <a:endParaRPr kumimoji="1" lang="zh-CN" altLang="en-US" dirty="0"/>
          </a:p>
        </p:txBody>
      </p:sp>
      <p:sp>
        <p:nvSpPr>
          <p:cNvPr id="52" name="文本框 51"/>
          <p:cNvSpPr txBox="1"/>
          <p:nvPr/>
        </p:nvSpPr>
        <p:spPr>
          <a:xfrm>
            <a:off x="8502316" y="4559848"/>
            <a:ext cx="560494" cy="147732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zh-CN" altLang="en-US" smtClean="0"/>
              <a:t>八九十枝花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249" y="45126"/>
            <a:ext cx="12434241" cy="6812874"/>
          </a:xfrm>
          <a:prstGeom prst="rect">
            <a:avLst/>
          </a:prstGeom>
        </p:spPr>
      </p:pic>
      <p:sp>
        <p:nvSpPr>
          <p:cNvPr id="3" name="菱形 2"/>
          <p:cNvSpPr/>
          <p:nvPr/>
        </p:nvSpPr>
        <p:spPr>
          <a:xfrm flipH="1">
            <a:off x="1584839" y="2277328"/>
            <a:ext cx="2542765" cy="2542765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菱形 3"/>
          <p:cNvSpPr/>
          <p:nvPr/>
        </p:nvSpPr>
        <p:spPr>
          <a:xfrm flipH="1">
            <a:off x="4281586" y="3509337"/>
            <a:ext cx="2524885" cy="2524885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菱形 4"/>
          <p:cNvSpPr/>
          <p:nvPr/>
        </p:nvSpPr>
        <p:spPr>
          <a:xfrm flipH="1">
            <a:off x="6158872" y="1695150"/>
            <a:ext cx="3076629" cy="3076629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菱形 5"/>
          <p:cNvSpPr/>
          <p:nvPr/>
        </p:nvSpPr>
        <p:spPr>
          <a:xfrm flipH="1">
            <a:off x="8885171" y="3509337"/>
            <a:ext cx="2417374" cy="2417374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84838" y="2977210"/>
            <a:ext cx="250698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dirty="0" smtClean="0"/>
              <a:t>       </a:t>
            </a:r>
          </a:p>
          <a:p>
            <a:endParaRPr kumimoji="1" lang="zh-CN" altLang="en-US" dirty="0"/>
          </a:p>
          <a:p>
            <a:r>
              <a:rPr kumimoji="1" lang="zh-CN" altLang="en-US" dirty="0" smtClean="0"/>
              <a:t>          大漠孤烟直</a:t>
            </a:r>
            <a:endParaRPr kumimoji="1"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577064" y="3950694"/>
            <a:ext cx="194423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kumimoji="1" lang="zh-CN" altLang="en-US" dirty="0" smtClean="0"/>
          </a:p>
          <a:p>
            <a:endParaRPr kumimoji="1" lang="zh-CN" altLang="en-US" dirty="0"/>
          </a:p>
          <a:p>
            <a:r>
              <a:rPr kumimoji="1" lang="zh-CN" altLang="en-US" dirty="0" smtClean="0"/>
              <a:t>      长河落日圆</a:t>
            </a:r>
            <a:endParaRPr kumimoji="1"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6487423" y="2277329"/>
            <a:ext cx="2397747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zh-CN" altLang="en-US" dirty="0" smtClean="0"/>
              <a:t>  </a:t>
            </a:r>
          </a:p>
          <a:p>
            <a:endParaRPr kumimoji="1" lang="zh-CN" altLang="en-US" dirty="0"/>
          </a:p>
          <a:p>
            <a:endParaRPr kumimoji="1" lang="zh-CN" altLang="en-US" dirty="0" smtClean="0"/>
          </a:p>
          <a:p>
            <a:r>
              <a:rPr kumimoji="1" lang="zh-CN" altLang="en-US" dirty="0" smtClean="0"/>
              <a:t>           萧关逢侯騎</a:t>
            </a:r>
            <a:endParaRPr kumimoji="1"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8885170" y="4052961"/>
            <a:ext cx="226113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kumimoji="1" lang="zh-CN" altLang="en-US" dirty="0" smtClean="0"/>
          </a:p>
          <a:p>
            <a:endParaRPr kumimoji="1" lang="zh-CN" altLang="en-US" dirty="0"/>
          </a:p>
          <a:p>
            <a:r>
              <a:rPr kumimoji="1" lang="zh-CN" altLang="en-US" dirty="0" smtClean="0"/>
              <a:t>         都户在燕然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OfficeLight_16x9</Template>
  <TotalTime>2</TotalTime>
  <Words>163</Words>
  <Application>Microsoft Office PowerPoint</Application>
  <PresentationFormat>自定义</PresentationFormat>
  <Paragraphs>49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</vt:lpstr>
      <vt:lpstr>水墨挥洒丹青摹</vt:lpstr>
      <vt:lpstr>   黄鹤楼送孟            浩然之广陵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115</cp:revision>
  <dcterms:created xsi:type="dcterms:W3CDTF">2016-01-21T04:31:00Z</dcterms:created>
  <dcterms:modified xsi:type="dcterms:W3CDTF">2016-08-22T04:00:03Z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