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CC"/>
    <a:srgbClr val="000050"/>
    <a:srgbClr val="00002D"/>
    <a:srgbClr val="FF0066"/>
    <a:srgbClr val="777777"/>
    <a:srgbClr val="FF9B05"/>
    <a:srgbClr val="FCE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Objects="1">
      <p:cViewPr varScale="1">
        <p:scale>
          <a:sx n="99" d="100"/>
          <a:sy n="99" d="100"/>
        </p:scale>
        <p:origin x="-1974" y="-96"/>
      </p:cViewPr>
      <p:guideLst>
        <p:guide orient="horz" pos="2103"/>
        <p:guide pos="28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noProof="0" smtClean="0"/>
              <a:t>单击此处编辑母版文本样式</a:t>
            </a:r>
          </a:p>
          <a:p>
            <a:pPr lvl="1"/>
            <a:r>
              <a:rPr lang="zh-CN" noProof="0" smtClean="0"/>
              <a:t>第二级</a:t>
            </a:r>
          </a:p>
          <a:p>
            <a:pPr lvl="2"/>
            <a:r>
              <a:rPr lang="zh-CN" noProof="0" smtClean="0"/>
              <a:t>第三级</a:t>
            </a:r>
          </a:p>
          <a:p>
            <a:pPr lvl="3"/>
            <a:r>
              <a:rPr lang="zh-CN" noProof="0" smtClean="0"/>
              <a:t>第四级</a:t>
            </a:r>
          </a:p>
          <a:p>
            <a:pPr lvl="4"/>
            <a:r>
              <a:rPr lang="zh-CN" noProof="0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fld id="{0EB8B8CA-A523-4119-BDC1-3148189D45F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793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封面页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目录页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过渡页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内容页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结束页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noProof="1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noProof="1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fld id="{AD5E56FB-23F8-4800-B9B2-60731BFCBAE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5708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EB5441-AC3B-46CA-AF42-C8A93345E8E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8719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5992B5-905B-44E4-BB7F-416C94BE09F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19615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A1D6AB-3303-4EE8-814E-CC316DFA8DD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0276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854BEC-BC42-4264-82B1-6DD1E16D790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8125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64D9B-409D-4996-8480-6CCDDBE2FF5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80840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B64622-C289-4BE7-9766-F453183A06E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7015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424853-0DD8-4584-9182-2B421DD4EA3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4092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2E83B0-6066-4AB1-8442-5753CAF99AB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6159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1EF3F2-7CB4-4530-8DBD-67C51C04888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0633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4ACA13-3FA1-466D-8D1E-46AA000CB4C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8374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41DC90-1E23-4219-8C9B-51ECA93A2C5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0424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9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9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latin typeface="微软雅黑" pitchFamily="34" charset="-122"/>
              </a:defRPr>
            </a:lvl1pPr>
          </a:lstStyle>
          <a:p>
            <a:fld id="{8D76FD10-DC79-4DB8-87CE-0699627A58CE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1" r:id="rId7"/>
    <p:sldLayoutId id="2147483680" r:id="rId8"/>
    <p:sldLayoutId id="2147483679" r:id="rId9"/>
    <p:sldLayoutId id="2147483678" r:id="rId10"/>
    <p:sldLayoutId id="2147483677" r:id="rId11"/>
    <p:sldLayoutId id="214748367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slide" Target="slide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10" Type="http://schemas.openxmlformats.org/officeDocument/2006/relationships/image" Target="../media/image5.png"/><Relationship Id="rId4" Type="http://schemas.openxmlformats.org/officeDocument/2006/relationships/image" Target="../media/image13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封面人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35"/>
          <a:stretch>
            <a:fillRect/>
          </a:stretch>
        </p:blipFill>
        <p:spPr bwMode="auto">
          <a:xfrm>
            <a:off x="4538663" y="0"/>
            <a:ext cx="46053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砚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" t="79834" r="69629" b="5907"/>
          <a:stretch>
            <a:fillRect/>
          </a:stretch>
        </p:blipFill>
        <p:spPr bwMode="auto">
          <a:xfrm>
            <a:off x="708025" y="5475288"/>
            <a:ext cx="2070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封面圈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1" t="13686" r="60504" b="42851"/>
          <a:stretch>
            <a:fillRect/>
          </a:stretch>
        </p:blipFill>
        <p:spPr bwMode="auto">
          <a:xfrm>
            <a:off x="550863" y="939800"/>
            <a:ext cx="3060700" cy="297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封面竖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1" t="51277" r="58144" b="3592"/>
          <a:stretch>
            <a:fillRect/>
          </a:stretch>
        </p:blipFill>
        <p:spPr bwMode="auto">
          <a:xfrm>
            <a:off x="3254375" y="3598863"/>
            <a:ext cx="46831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422525" y="1808163"/>
            <a:ext cx="9239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4800">
                <a:solidFill>
                  <a:srgbClr val="262626"/>
                </a:solidFill>
                <a:latin typeface="隶书" pitchFamily="49" charset="-122"/>
                <a:ea typeface="隶书" pitchFamily="49" charset="-122"/>
              </a:rPr>
              <a:t>服装设计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722688" y="3633788"/>
            <a:ext cx="738187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3600">
                <a:solidFill>
                  <a:srgbClr val="262626"/>
                </a:solidFill>
                <a:latin typeface="隶书" pitchFamily="49" charset="-122"/>
                <a:ea typeface="隶书" pitchFamily="49" charset="-122"/>
              </a:rPr>
              <a:t>主讲人：孙政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036638" y="476250"/>
            <a:ext cx="1662112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9600">
                <a:latin typeface="华文隶书" pitchFamily="2" charset="-122"/>
                <a:ea typeface="华文隶书" pitchFamily="2" charset="-122"/>
              </a:rPr>
              <a:t>京剧</a:t>
            </a:r>
          </a:p>
        </p:txBody>
      </p:sp>
      <p:pic>
        <p:nvPicPr>
          <p:cNvPr id="4105" name="Picture 9" descr="边框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813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bldLvl="0"/>
      <p:bldP spid="7175" grpId="0" bldLvl="0"/>
      <p:bldP spid="7176" grpId="0" bldLvl="0"/>
      <p:bldP spid="7176" grpId="1" bldLvl="0"/>
      <p:bldP spid="7176" grpId="2" bldLvl="0"/>
      <p:bldP spid="7176" grpId="3" bldLvl="0"/>
      <p:bldP spid="7176" grpId="4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目录牌子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9" t="55481" r="44907" b="10722"/>
          <a:stretch>
            <a:fillRect/>
          </a:stretch>
        </p:blipFill>
        <p:spPr bwMode="auto">
          <a:xfrm>
            <a:off x="4122738" y="3500438"/>
            <a:ext cx="91598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目录牌子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9" t="55481" r="44907" b="10722"/>
          <a:stretch>
            <a:fillRect/>
          </a:stretch>
        </p:blipFill>
        <p:spPr bwMode="auto">
          <a:xfrm>
            <a:off x="2266950" y="3500438"/>
            <a:ext cx="915988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目录牌子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9" t="55481" r="44907" b="10722"/>
          <a:stretch>
            <a:fillRect/>
          </a:stretch>
        </p:blipFill>
        <p:spPr bwMode="auto">
          <a:xfrm>
            <a:off x="6116638" y="3500438"/>
            <a:ext cx="915987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736850" y="1557338"/>
            <a:ext cx="3706813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latin typeface="方正隶书简体" pitchFamily="2" charset="-122"/>
                <a:ea typeface="方正隶书简体" pitchFamily="2" charset="-122"/>
              </a:rPr>
              <a:t>·目录·</a:t>
            </a:r>
          </a:p>
        </p:txBody>
      </p:sp>
      <p:sp>
        <p:nvSpPr>
          <p:cNvPr id="9222" name="Text Box 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405063" y="4033838"/>
            <a:ext cx="61595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服装特点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276725" y="4033838"/>
            <a:ext cx="61595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花纹寓意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261100" y="4033838"/>
            <a:ext cx="61595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行当分类</a:t>
            </a:r>
            <a:endParaRPr lang="zh-CN" altLang="en-US">
              <a:solidFill>
                <a:srgbClr val="262626"/>
              </a:solidFill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ldLvl="0"/>
      <p:bldP spid="9222" grpId="0" bldLvl="0"/>
      <p:bldP spid="9223" grpId="0" bldLvl="0"/>
      <p:bldP spid="9224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过渡圈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" t="26500" r="57504" b="21222"/>
          <a:stretch>
            <a:fillRect/>
          </a:stretch>
        </p:blipFill>
        <p:spPr bwMode="auto">
          <a:xfrm>
            <a:off x="508000" y="1817688"/>
            <a:ext cx="3378200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过渡横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0" t="48129" r="7098" b="40131"/>
          <a:stretch>
            <a:fillRect/>
          </a:stretch>
        </p:blipFill>
        <p:spPr bwMode="auto">
          <a:xfrm>
            <a:off x="2509838" y="3300413"/>
            <a:ext cx="5984875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砚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" t="79834" r="69629" b="5907"/>
          <a:stretch>
            <a:fillRect/>
          </a:stretch>
        </p:blipFill>
        <p:spPr bwMode="auto">
          <a:xfrm>
            <a:off x="5954713" y="3530600"/>
            <a:ext cx="243363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162175" y="2619375"/>
            <a:ext cx="3705225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6600">
                <a:solidFill>
                  <a:srgbClr val="262626"/>
                </a:solidFill>
                <a:latin typeface="汉仪方隶简" pitchFamily="2" charset="-122"/>
                <a:ea typeface="汉仪方隶简" pitchFamily="2" charset="-122"/>
              </a:rPr>
              <a:t>服装特点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827088" y="1987550"/>
            <a:ext cx="7418387" cy="4249738"/>
          </a:xfrm>
          <a:prstGeom prst="flowChartAlternateProcess">
            <a:avLst/>
          </a:prstGeom>
          <a:solidFill>
            <a:srgbClr val="FFFFCC">
              <a:alpha val="50194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rgbClr val="262626"/>
              </a:solidFill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10243" name="Picture 3" descr="内容返回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7" t="90407" r="37816"/>
          <a:stretch>
            <a:fillRect/>
          </a:stretch>
        </p:blipFill>
        <p:spPr bwMode="auto">
          <a:xfrm>
            <a:off x="3432175" y="6200775"/>
            <a:ext cx="2254250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过渡圈点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0" t="26500" r="57504" b="21222"/>
          <a:stretch>
            <a:fillRect/>
          </a:stretch>
        </p:blipFill>
        <p:spPr bwMode="auto">
          <a:xfrm>
            <a:off x="827088" y="692150"/>
            <a:ext cx="1296987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过渡横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0" t="48129" r="7098" b="40131"/>
          <a:stretch>
            <a:fillRect/>
          </a:stretch>
        </p:blipFill>
        <p:spPr bwMode="auto">
          <a:xfrm>
            <a:off x="1979613" y="1268413"/>
            <a:ext cx="4824412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187450" y="866775"/>
            <a:ext cx="37068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一、服装特点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87450" y="2060575"/>
            <a:ext cx="66960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262626"/>
                </a:solidFill>
                <a:latin typeface="华文隶书" pitchFamily="2" charset="-122"/>
                <a:ea typeface="华文隶书" pitchFamily="2" charset="-122"/>
              </a:rPr>
              <a:t>         京剧的服装，是一明代日常生活的服装为基础 ，参照了宋、元两代服装的样式， 同时吸收了清代服装的某些特点， 经过历代艺术家繁荣概括 、提炼 、美化形成的 。可以说 京剧服装融会了宋、 元、 明 、清各个朝代的服装特点， 体现了中华民族的审美情趣和文化意识， 形成了美观 、夸张 、概括力强 、适用范围广等特点。京剧服装大致可以分为五类： 蟒、 铍 、靠 、褶 、衣 。在这五类服装中 ，又根据人物的社会地位 、性别、 性格 、职业、 经济状况等有更详细的区别。 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ldLvl="0"/>
      <p:bldP spid="13319" grpId="0" bldLvl="0"/>
      <p:bldP spid="13319" grpId="1" bldLvl="0"/>
      <p:bldP spid="13319" grpId="2" bldLvl="0"/>
      <p:bldP spid="13319" grpId="3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结束人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60"/>
          <a:stretch>
            <a:fillRect/>
          </a:stretch>
        </p:blipFill>
        <p:spPr bwMode="auto">
          <a:xfrm>
            <a:off x="5099050" y="0"/>
            <a:ext cx="4044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边框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75750" cy="688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砚台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4" t="79834" r="69629" b="5907"/>
          <a:stretch>
            <a:fillRect/>
          </a:stretch>
        </p:blipFill>
        <p:spPr bwMode="auto">
          <a:xfrm>
            <a:off x="708025" y="5475288"/>
            <a:ext cx="2070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封面圈点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1" t="13686" r="60504" b="42851"/>
          <a:stretch>
            <a:fillRect/>
          </a:stretch>
        </p:blipFill>
        <p:spPr bwMode="auto">
          <a:xfrm>
            <a:off x="550863" y="939800"/>
            <a:ext cx="3060700" cy="297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422525" y="1808163"/>
            <a:ext cx="923925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4800">
                <a:solidFill>
                  <a:srgbClr val="262626"/>
                </a:solidFill>
                <a:latin typeface="隶书" pitchFamily="49" charset="-122"/>
                <a:ea typeface="隶书" pitchFamily="49" charset="-122"/>
              </a:rPr>
              <a:t>服装设计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36638" y="476250"/>
            <a:ext cx="1662112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9600">
                <a:latin typeface="华文隶书" pitchFamily="2" charset="-122"/>
                <a:ea typeface="华文隶书" pitchFamily="2" charset="-122"/>
              </a:rPr>
              <a:t>京剧</a:t>
            </a:r>
          </a:p>
        </p:txBody>
      </p:sp>
      <p:pic>
        <p:nvPicPr>
          <p:cNvPr id="12296" name="Picture 8" descr="结束返回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23" t="90334" r="37849"/>
          <a:stretch>
            <a:fillRect/>
          </a:stretch>
        </p:blipFill>
        <p:spPr bwMode="auto">
          <a:xfrm>
            <a:off x="3340100" y="6218238"/>
            <a:ext cx="234315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9" descr="封面竖条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1" t="51277" r="58144" b="3592"/>
          <a:stretch>
            <a:fillRect/>
          </a:stretch>
        </p:blipFill>
        <p:spPr bwMode="auto">
          <a:xfrm>
            <a:off x="3359150" y="3516313"/>
            <a:ext cx="46831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矩形 11"/>
          <p:cNvSpPr>
            <a:spLocks noChangeArrowheads="1"/>
          </p:cNvSpPr>
          <p:nvPr/>
        </p:nvSpPr>
        <p:spPr bwMode="auto">
          <a:xfrm>
            <a:off x="7380288" y="3324225"/>
            <a:ext cx="6477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模板下载：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www.1ppt.com/moban/     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行业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模板：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www.1ppt.com/hangye/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节日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模板：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www.1ppt.com/jieri/           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素材下载：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www.1ppt.com/sucai/</a:t>
            </a:r>
          </a:p>
          <a:p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背景图片：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www.1ppt.com/beijing/      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图表下载：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www.1ppt.com/tubiao/     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优秀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www.1ppt.com/xiazai/        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教程： 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www.1ppt.com/powerpoint/      </a:t>
            </a:r>
          </a:p>
          <a:p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Word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教程： 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www.1ppt.com/word/              Excel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教程：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www.1ppt.com/excel/ 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资料下载：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www.1ppt.com/ziliao/                PPT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课件下载：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www.1ppt.com/kejian/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范文下载：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www.1ppt.com/fanwen/             </a:t>
            </a:r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试卷下载：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www.1ppt.com/shiti/  </a:t>
            </a:r>
          </a:p>
          <a:p>
            <a:r>
              <a:rPr lang="zh-CN" altLang="en-US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教案下载：</a:t>
            </a:r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www.1ppt.com/jiaoan/  </a:t>
            </a:r>
          </a:p>
          <a:p>
            <a:r>
              <a:rPr lang="en-US" altLang="zh-CN" sz="100">
                <a:solidFill>
                  <a:srgbClr val="000000"/>
                </a:solidFill>
                <a:latin typeface="Calibri" pitchFamily="34" charset="0"/>
                <a:ea typeface="宋体" pitchFamily="2" charset="-122"/>
              </a:rPr>
              <a:t> </a:t>
            </a:r>
            <a:endParaRPr lang="zh-CN" altLang="en-US" sz="100">
              <a:solidFill>
                <a:srgbClr val="000000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751263" y="3573463"/>
            <a:ext cx="738187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 sz="3600">
                <a:solidFill>
                  <a:srgbClr val="262626"/>
                </a:solidFill>
                <a:latin typeface="隶书" pitchFamily="49" charset="-122"/>
                <a:ea typeface="隶书" pitchFamily="49" charset="-122"/>
              </a:rPr>
              <a:t>谢谢欣赏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6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bldLvl="0"/>
      <p:bldP spid="15367" grpId="0" bldLvl="0"/>
      <p:bldP spid="15367" grpId="1" bldLvl="0"/>
      <p:bldP spid="15367" grpId="2" bldLvl="0"/>
      <p:bldP spid="15367" grpId="3" bldLvl="0"/>
      <p:bldP spid="15367" grpId="4" bldLvl="0"/>
      <p:bldP spid="15370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255</Words>
  <Characters>0</Characters>
  <Application>Microsoft Office PowerPoint</Application>
  <PresentationFormat>全屏显示(4:3)</PresentationFormat>
  <Lines>0</Lines>
  <Paragraphs>27</Paragraphs>
  <Slides>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11</cp:revision>
  <dcterms:created xsi:type="dcterms:W3CDTF">2012-09-21T09:22:25Z</dcterms:created>
  <dcterms:modified xsi:type="dcterms:W3CDTF">2016-08-22T03:56:11Z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